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 id="259" r:id="rId3"/>
    <p:sldId id="257" r:id="rId4"/>
    <p:sldId id="260" r:id="rId5"/>
    <p:sldId id="266" r:id="rId6"/>
    <p:sldId id="261" r:id="rId7"/>
    <p:sldId id="267" r:id="rId8"/>
    <p:sldId id="271" r:id="rId9"/>
    <p:sldId id="272" r:id="rId10"/>
    <p:sldId id="275" r:id="rId11"/>
    <p:sldId id="276" r:id="rId12"/>
    <p:sldId id="273" r:id="rId13"/>
    <p:sldId id="274" r:id="rId14"/>
    <p:sldId id="277" r:id="rId15"/>
    <p:sldId id="269" r:id="rId16"/>
    <p:sldId id="265"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46" d="100"/>
          <a:sy n="46" d="100"/>
        </p:scale>
        <p:origin x="-1152"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FDAA95-A2DB-0945-9BFF-4FDB4338E4A0}" type="datetimeFigureOut">
              <a:rPr lang="en-US" smtClean="0"/>
              <a:t>12/4/16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390557-0DC6-FC48-94D5-3BF7036FC68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FDAA95-A2DB-0945-9BFF-4FDB4338E4A0}" type="datetimeFigureOut">
              <a:rPr lang="en-US" smtClean="0"/>
              <a:t>12/4/16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390557-0DC6-FC48-94D5-3BF7036FC68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FDAA95-A2DB-0945-9BFF-4FDB4338E4A0}" type="datetimeFigureOut">
              <a:rPr lang="en-US" smtClean="0"/>
              <a:t>12/4/16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390557-0DC6-FC48-94D5-3BF7036FC68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FDAA95-A2DB-0945-9BFF-4FDB4338E4A0}" type="datetimeFigureOut">
              <a:rPr lang="en-US" smtClean="0"/>
              <a:t>12/4/16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390557-0DC6-FC48-94D5-3BF7036FC68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FDAA95-A2DB-0945-9BFF-4FDB4338E4A0}" type="datetimeFigureOut">
              <a:rPr lang="en-US" smtClean="0"/>
              <a:t>12/4/16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390557-0DC6-FC48-94D5-3BF7036FC68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AFDAA95-A2DB-0945-9BFF-4FDB4338E4A0}" type="datetimeFigureOut">
              <a:rPr lang="en-US" smtClean="0"/>
              <a:t>12/4/16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390557-0DC6-FC48-94D5-3BF7036FC68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FDAA95-A2DB-0945-9BFF-4FDB4338E4A0}" type="datetimeFigureOut">
              <a:rPr lang="en-US" smtClean="0"/>
              <a:t>12/4/16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390557-0DC6-FC48-94D5-3BF7036FC68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FDAA95-A2DB-0945-9BFF-4FDB4338E4A0}" type="datetimeFigureOut">
              <a:rPr lang="en-US" smtClean="0"/>
              <a:t>12/4/16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390557-0DC6-FC48-94D5-3BF7036FC68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FDAA95-A2DB-0945-9BFF-4FDB4338E4A0}" type="datetimeFigureOut">
              <a:rPr lang="en-US" smtClean="0"/>
              <a:t>12/4/16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390557-0DC6-FC48-94D5-3BF7036FC68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FDAA95-A2DB-0945-9BFF-4FDB4338E4A0}" type="datetimeFigureOut">
              <a:rPr lang="en-US" smtClean="0"/>
              <a:t>12/4/16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390557-0DC6-FC48-94D5-3BF7036FC681}"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AFDAA95-A2DB-0945-9BFF-4FDB4338E4A0}" type="datetimeFigureOut">
              <a:rPr lang="en-US" smtClean="0"/>
              <a:t>12/4/16</a:t>
            </a:fld>
            <a:endParaRPr lang="en-US"/>
          </a:p>
        </p:txBody>
      </p:sp>
      <p:sp>
        <p:nvSpPr>
          <p:cNvPr id="9" name="Slide Number Placeholder 8"/>
          <p:cNvSpPr>
            <a:spLocks noGrp="1"/>
          </p:cNvSpPr>
          <p:nvPr>
            <p:ph type="sldNum" sz="quarter" idx="11"/>
          </p:nvPr>
        </p:nvSpPr>
        <p:spPr/>
        <p:txBody>
          <a:bodyPr/>
          <a:lstStyle/>
          <a:p>
            <a:fld id="{ED390557-0DC6-FC48-94D5-3BF7036FC681}"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ED390557-0DC6-FC48-94D5-3BF7036FC681}"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5AFDAA95-A2DB-0945-9BFF-4FDB4338E4A0}" type="datetimeFigureOut">
              <a:rPr lang="en-US" smtClean="0"/>
              <a:t>12/4/16</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orrt.org/teachers/index.as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9312" y="2003941"/>
            <a:ext cx="7543800" cy="2593975"/>
          </a:xfrm>
        </p:spPr>
        <p:txBody>
          <a:bodyPr/>
          <a:lstStyle/>
          <a:p>
            <a:endParaRPr lang="en-US" sz="2000" dirty="0"/>
          </a:p>
        </p:txBody>
      </p:sp>
      <p:sp>
        <p:nvSpPr>
          <p:cNvPr id="3" name="Subtitle 2"/>
          <p:cNvSpPr>
            <a:spLocks noGrp="1"/>
          </p:cNvSpPr>
          <p:nvPr>
            <p:ph type="subTitle" idx="1"/>
          </p:nvPr>
        </p:nvSpPr>
        <p:spPr/>
        <p:txBody>
          <a:bodyPr>
            <a:noAutofit/>
          </a:bodyPr>
          <a:lstStyle/>
          <a:p>
            <a:endParaRPr lang="en-US" sz="3200" dirty="0" smtClean="0"/>
          </a:p>
          <a:p>
            <a:r>
              <a:rPr lang="en-US" sz="3200" dirty="0" smtClean="0"/>
              <a:t>Unit </a:t>
            </a:r>
            <a:r>
              <a:rPr lang="en-US" sz="3200" dirty="0"/>
              <a:t>of Study: </a:t>
            </a:r>
            <a:r>
              <a:rPr lang="en-US" sz="3200" i="1" dirty="0" err="1" smtClean="0"/>
              <a:t>Recitatif</a:t>
            </a:r>
            <a:r>
              <a:rPr lang="en-US" sz="3200" dirty="0" smtClean="0"/>
              <a:t> by Toni Morrison</a:t>
            </a:r>
            <a:endParaRPr lang="en-US" sz="3200" dirty="0"/>
          </a:p>
        </p:txBody>
      </p:sp>
      <p:pic>
        <p:nvPicPr>
          <p:cNvPr id="4" name="Picture 3" descr="ee505230ba2b14d12be18d0b4d9d20d7.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312" y="177800"/>
            <a:ext cx="3312926" cy="4356497"/>
          </a:xfrm>
          <a:prstGeom prst="rect">
            <a:avLst/>
          </a:prstGeom>
        </p:spPr>
      </p:pic>
    </p:spTree>
    <p:extLst>
      <p:ext uri="{BB962C8B-B14F-4D97-AF65-F5344CB8AC3E}">
        <p14:creationId xmlns:p14="http://schemas.microsoft.com/office/powerpoint/2010/main" val="3898473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901831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For </a:t>
            </a:r>
            <a:r>
              <a:rPr lang="en-US" dirty="0" err="1" smtClean="0"/>
              <a:t>Recitatif</a:t>
            </a:r>
            <a:endParaRPr lang="en-US" dirty="0"/>
          </a:p>
        </p:txBody>
      </p:sp>
      <p:sp>
        <p:nvSpPr>
          <p:cNvPr id="3" name="Content Placeholder 2"/>
          <p:cNvSpPr>
            <a:spLocks noGrp="1"/>
          </p:cNvSpPr>
          <p:nvPr>
            <p:ph idx="1"/>
          </p:nvPr>
        </p:nvSpPr>
        <p:spPr/>
        <p:txBody>
          <a:bodyPr/>
          <a:lstStyle/>
          <a:p>
            <a:endParaRPr lang="en-US" dirty="0" smtClean="0"/>
          </a:p>
          <a:p>
            <a:r>
              <a:rPr lang="en-US" dirty="0" smtClean="0"/>
              <a:t>Short essay on their position </a:t>
            </a:r>
            <a:r>
              <a:rPr lang="en-US" dirty="0"/>
              <a:t>on friendships and whether it changes over </a:t>
            </a:r>
            <a:r>
              <a:rPr lang="en-US" dirty="0" smtClean="0"/>
              <a:t>time. Additional options are to write about the theme in the text and the way language is use to hide racial identity. </a:t>
            </a:r>
          </a:p>
          <a:p>
            <a:endParaRPr lang="en-US" dirty="0"/>
          </a:p>
          <a:p>
            <a:r>
              <a:rPr lang="en-US" dirty="0" smtClean="0"/>
              <a:t>Why this narrative is important and the universal theme that </a:t>
            </a:r>
            <a:r>
              <a:rPr lang="en-US" smtClean="0"/>
              <a:t>it portrays.</a:t>
            </a:r>
            <a:endParaRPr lang="en-US" dirty="0" smtClean="0"/>
          </a:p>
          <a:p>
            <a:endParaRPr lang="en-US" dirty="0"/>
          </a:p>
          <a:p>
            <a:endParaRPr lang="en-US" dirty="0"/>
          </a:p>
        </p:txBody>
      </p:sp>
      <p:sp>
        <p:nvSpPr>
          <p:cNvPr id="5" name="Rectangle 4"/>
          <p:cNvSpPr/>
          <p:nvPr/>
        </p:nvSpPr>
        <p:spPr>
          <a:xfrm>
            <a:off x="2286000" y="3105835"/>
            <a:ext cx="4572000" cy="369332"/>
          </a:xfrm>
          <a:prstGeom prst="rect">
            <a:avLst/>
          </a:prstGeom>
        </p:spPr>
        <p:txBody>
          <a:bodyPr>
            <a:spAutoFit/>
          </a:bodyPr>
          <a:lstStyle/>
          <a:p>
            <a:endParaRPr lang="en-US" dirty="0"/>
          </a:p>
        </p:txBody>
      </p:sp>
    </p:spTree>
    <p:extLst>
      <p:ext uri="{BB962C8B-B14F-4D97-AF65-F5344CB8AC3E}">
        <p14:creationId xmlns:p14="http://schemas.microsoft.com/office/powerpoint/2010/main" val="8320397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Piece of Literature</a:t>
            </a:r>
            <a:endParaRPr lang="en-US" dirty="0"/>
          </a:p>
        </p:txBody>
      </p:sp>
      <p:sp>
        <p:nvSpPr>
          <p:cNvPr id="23" name="Content Placeholder 22"/>
          <p:cNvSpPr>
            <a:spLocks noGrp="1"/>
          </p:cNvSpPr>
          <p:nvPr>
            <p:ph idx="1"/>
          </p:nvPr>
        </p:nvSpPr>
        <p:spPr/>
        <p:txBody>
          <a:bodyPr/>
          <a:lstStyle/>
          <a:p>
            <a:endParaRPr lang="en-US" dirty="0" smtClean="0"/>
          </a:p>
          <a:p>
            <a:endParaRPr lang="en-US" dirty="0"/>
          </a:p>
          <a:p>
            <a:r>
              <a:rPr lang="en-US" dirty="0" smtClean="0"/>
              <a:t>Center Work of Literature will be the YA novel,  </a:t>
            </a:r>
            <a:r>
              <a:rPr lang="en-US" u="sng" dirty="0" smtClean="0"/>
              <a:t>The Secret Life of Bees</a:t>
            </a:r>
            <a:r>
              <a:rPr lang="en-US" dirty="0" smtClean="0"/>
              <a:t> by Sue Monk Kidd</a:t>
            </a:r>
          </a:p>
          <a:p>
            <a:endParaRPr lang="en-US" u="sng" dirty="0"/>
          </a:p>
          <a:p>
            <a:pPr marL="114300" indent="0">
              <a:buNone/>
            </a:pPr>
            <a:r>
              <a:rPr lang="en-US" dirty="0" smtClean="0"/>
              <a:t>The end of unit will conclude in a viewing of the film adaption. </a:t>
            </a:r>
          </a:p>
        </p:txBody>
      </p:sp>
    </p:spTree>
    <p:extLst>
      <p:ext uri="{BB962C8B-B14F-4D97-AF65-F5344CB8AC3E}">
        <p14:creationId xmlns:p14="http://schemas.microsoft.com/office/powerpoint/2010/main" val="23546387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defRPr/>
            </a:pPr>
            <a:r>
              <a:rPr lang="en-US" b="1" dirty="0"/>
              <a:t>Themes</a:t>
            </a:r>
          </a:p>
          <a:p>
            <a:pPr>
              <a:buFont typeface="Wingdings 2"/>
              <a:buChar char=""/>
              <a:defRPr/>
            </a:pPr>
            <a:r>
              <a:rPr lang="en-US" dirty="0"/>
              <a:t>Coming of Age </a:t>
            </a:r>
          </a:p>
          <a:p>
            <a:pPr lvl="1">
              <a:buFont typeface="Wingdings 2"/>
              <a:buChar char=""/>
              <a:defRPr/>
            </a:pPr>
            <a:r>
              <a:rPr lang="en-US" dirty="0"/>
              <a:t>Self Discovery, Maturity, Growing-up</a:t>
            </a:r>
          </a:p>
          <a:p>
            <a:pPr>
              <a:buFont typeface="Wingdings 2"/>
              <a:buChar char=""/>
              <a:defRPr/>
            </a:pPr>
            <a:r>
              <a:rPr lang="en-US" dirty="0"/>
              <a:t>The Irrationality of Racism</a:t>
            </a:r>
          </a:p>
          <a:p>
            <a:pPr lvl="1">
              <a:buFont typeface="Wingdings 2"/>
              <a:buChar char=""/>
              <a:defRPr/>
            </a:pPr>
            <a:r>
              <a:rPr lang="en-US" dirty="0"/>
              <a:t>irrational: without reason/logic or fairness</a:t>
            </a:r>
          </a:p>
          <a:p>
            <a:pPr>
              <a:buFont typeface="Wingdings 2"/>
              <a:buChar char=""/>
              <a:defRPr/>
            </a:pPr>
            <a:r>
              <a:rPr lang="en-US" dirty="0"/>
              <a:t>The Power of Female Community</a:t>
            </a:r>
          </a:p>
          <a:p>
            <a:pPr>
              <a:buFont typeface="Wingdings 2"/>
              <a:buChar char=""/>
              <a:defRPr/>
            </a:pPr>
            <a:r>
              <a:rPr lang="en-US" dirty="0"/>
              <a:t>The Importance of Storytelling</a:t>
            </a:r>
          </a:p>
          <a:p>
            <a:pPr lvl="1">
              <a:buFont typeface="Wingdings 2"/>
              <a:buChar char=""/>
              <a:defRPr/>
            </a:pPr>
            <a:r>
              <a:rPr lang="en-US" sz="2600" dirty="0"/>
              <a:t>We learn from them</a:t>
            </a:r>
          </a:p>
          <a:p>
            <a:pPr>
              <a:buNone/>
              <a:defRPr/>
            </a:pPr>
            <a:r>
              <a:rPr lang="en-US" b="1" dirty="0"/>
              <a:t>Motifs (re-occurring images/references)</a:t>
            </a:r>
          </a:p>
          <a:p>
            <a:pPr>
              <a:buFont typeface="Wingdings 2"/>
              <a:buChar char=""/>
              <a:defRPr/>
            </a:pPr>
            <a:r>
              <a:rPr lang="en-US" dirty="0"/>
              <a:t>Bees</a:t>
            </a:r>
          </a:p>
          <a:p>
            <a:pPr>
              <a:buFont typeface="Wingdings 2"/>
              <a:buChar char=""/>
              <a:defRPr/>
            </a:pPr>
            <a:r>
              <a:rPr lang="en-US" dirty="0"/>
              <a:t>Mothers</a:t>
            </a:r>
          </a:p>
          <a:p>
            <a:endParaRPr lang="en-US" dirty="0"/>
          </a:p>
        </p:txBody>
      </p:sp>
    </p:spTree>
    <p:extLst>
      <p:ext uri="{BB962C8B-B14F-4D97-AF65-F5344CB8AC3E}">
        <p14:creationId xmlns:p14="http://schemas.microsoft.com/office/powerpoint/2010/main" val="481840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Assignment and Essay</a:t>
            </a:r>
            <a:endParaRPr lang="en-US" dirty="0"/>
          </a:p>
        </p:txBody>
      </p:sp>
      <p:sp>
        <p:nvSpPr>
          <p:cNvPr id="3" name="Content Placeholder 2"/>
          <p:cNvSpPr>
            <a:spLocks noGrp="1"/>
          </p:cNvSpPr>
          <p:nvPr>
            <p:ph idx="1"/>
          </p:nvPr>
        </p:nvSpPr>
        <p:spPr/>
        <p:txBody>
          <a:bodyPr/>
          <a:lstStyle/>
          <a:p>
            <a:r>
              <a:rPr lang="en-US" dirty="0" smtClean="0"/>
              <a:t>Daily quizzes and journal entry logs on specific question regarding on last nights reading. </a:t>
            </a:r>
          </a:p>
          <a:p>
            <a:endParaRPr lang="en-US" dirty="0"/>
          </a:p>
          <a:p>
            <a:r>
              <a:rPr lang="en-US" dirty="0" smtClean="0"/>
              <a:t>Read short pieces from Harlem Renaissance and Black Art Movement writers.</a:t>
            </a:r>
          </a:p>
          <a:p>
            <a:pPr marL="114300" indent="0">
              <a:buNone/>
            </a:pPr>
            <a:endParaRPr lang="en-US" dirty="0"/>
          </a:p>
          <a:p>
            <a:r>
              <a:rPr lang="en-US" dirty="0" smtClean="0"/>
              <a:t>Second Essay </a:t>
            </a:r>
            <a:endParaRPr lang="en-US" dirty="0"/>
          </a:p>
          <a:p>
            <a:r>
              <a:rPr lang="en-US" dirty="0" smtClean="0"/>
              <a:t> </a:t>
            </a:r>
            <a:r>
              <a:rPr lang="en-US" dirty="0"/>
              <a:t>Students will be able to be able choose on a reoccurring theme in the novel or write a comparative essay on </a:t>
            </a:r>
            <a:r>
              <a:rPr lang="en-US" i="1" dirty="0" err="1"/>
              <a:t>Recitatif</a:t>
            </a:r>
            <a:r>
              <a:rPr lang="en-US" dirty="0"/>
              <a:t> or any other Harlem Renaissance or Black Arts Movement literature.</a:t>
            </a:r>
            <a:r>
              <a:rPr lang="en-US" dirty="0"/>
              <a:t> </a:t>
            </a:r>
          </a:p>
        </p:txBody>
      </p:sp>
    </p:spTree>
    <p:extLst>
      <p:ext uri="{BB962C8B-B14F-4D97-AF65-F5344CB8AC3E}">
        <p14:creationId xmlns:p14="http://schemas.microsoft.com/office/powerpoint/2010/main" val="2655146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Additionally text </a:t>
            </a:r>
            <a:endParaRPr lang="en-US" dirty="0"/>
          </a:p>
        </p:txBody>
      </p:sp>
      <p:sp>
        <p:nvSpPr>
          <p:cNvPr id="3" name="Content Placeholder 2"/>
          <p:cNvSpPr>
            <a:spLocks noGrp="1"/>
          </p:cNvSpPr>
          <p:nvPr>
            <p:ph idx="1"/>
          </p:nvPr>
        </p:nvSpPr>
        <p:spPr/>
        <p:txBody>
          <a:bodyPr>
            <a:normAutofit/>
          </a:bodyPr>
          <a:lstStyle/>
          <a:p>
            <a:endParaRPr lang="en-US" dirty="0" smtClean="0"/>
          </a:p>
          <a:p>
            <a:r>
              <a:rPr lang="en-US" i="1" dirty="0" smtClean="0"/>
              <a:t>Sonny’s Blues </a:t>
            </a:r>
            <a:r>
              <a:rPr lang="en-US" dirty="0" smtClean="0"/>
              <a:t>by James Baldwin</a:t>
            </a:r>
          </a:p>
          <a:p>
            <a:pPr lvl="1"/>
            <a:r>
              <a:rPr lang="en-US" dirty="0"/>
              <a:t>Drug Addiction, Salvation, Light and </a:t>
            </a:r>
            <a:r>
              <a:rPr lang="en-US" dirty="0" smtClean="0"/>
              <a:t>Dark</a:t>
            </a:r>
          </a:p>
          <a:p>
            <a:endParaRPr lang="en-US" dirty="0"/>
          </a:p>
          <a:p>
            <a:r>
              <a:rPr lang="en-US" i="1" dirty="0" smtClean="0"/>
              <a:t>Witness </a:t>
            </a:r>
            <a:r>
              <a:rPr lang="en-US" dirty="0" smtClean="0"/>
              <a:t>by Karen </a:t>
            </a:r>
            <a:r>
              <a:rPr lang="en-US" dirty="0" err="1" smtClean="0"/>
              <a:t>Hesse</a:t>
            </a:r>
            <a:r>
              <a:rPr lang="en-US" i="1" dirty="0" smtClean="0"/>
              <a:t> </a:t>
            </a:r>
          </a:p>
          <a:p>
            <a:pPr lvl="1"/>
            <a:r>
              <a:rPr lang="en-US" dirty="0" smtClean="0"/>
              <a:t>Poetic play depicting racial inequalities in a vignette style.  </a:t>
            </a:r>
          </a:p>
          <a:p>
            <a:pPr lvl="1"/>
            <a:endParaRPr lang="en-US" dirty="0"/>
          </a:p>
          <a:p>
            <a:r>
              <a:rPr lang="en-US" dirty="0" smtClean="0"/>
              <a:t>The Gilded Six-Bits by </a:t>
            </a:r>
            <a:r>
              <a:rPr lang="en-US" dirty="0" err="1" smtClean="0"/>
              <a:t>Zora</a:t>
            </a:r>
            <a:r>
              <a:rPr lang="en-US" dirty="0" smtClean="0"/>
              <a:t> Neale Hurston</a:t>
            </a:r>
          </a:p>
          <a:p>
            <a:pPr lvl="1"/>
            <a:r>
              <a:rPr lang="en-US" dirty="0" smtClean="0"/>
              <a:t>Deceit, Reconciliation, Social-class, Relationship Dutchman</a:t>
            </a:r>
          </a:p>
          <a:p>
            <a:pPr lvl="1"/>
            <a:endParaRPr lang="en-US" dirty="0"/>
          </a:p>
          <a:p>
            <a:pPr lvl="1"/>
            <a:r>
              <a:rPr lang="en-US" dirty="0" smtClean="0"/>
              <a:t>More examples on word document</a:t>
            </a:r>
          </a:p>
          <a:p>
            <a:endParaRPr lang="en-US" dirty="0" smtClean="0"/>
          </a:p>
        </p:txBody>
      </p:sp>
    </p:spTree>
    <p:extLst>
      <p:ext uri="{BB962C8B-B14F-4D97-AF65-F5344CB8AC3E}">
        <p14:creationId xmlns:p14="http://schemas.microsoft.com/office/powerpoint/2010/main" val="18564035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70000" lnSpcReduction="20000"/>
          </a:bodyPr>
          <a:lstStyle/>
          <a:p>
            <a:r>
              <a:rPr lang="en-US" dirty="0"/>
              <a:t>“Harlem Renaissance | Glossary Terms | Poetry Foundation.” </a:t>
            </a:r>
            <a:r>
              <a:rPr lang="en-US" i="1" dirty="0"/>
              <a:t>Poetry Foundation</a:t>
            </a:r>
            <a:r>
              <a:rPr lang="en-US" dirty="0"/>
              <a:t>, 	</a:t>
            </a:r>
          </a:p>
          <a:p>
            <a:r>
              <a:rPr lang="en-US" dirty="0"/>
              <a:t> </a:t>
            </a:r>
            <a:r>
              <a:rPr lang="en-US" dirty="0" smtClean="0"/>
              <a:t>Poetry </a:t>
            </a:r>
            <a:r>
              <a:rPr lang="en-US" dirty="0"/>
              <a:t>Foundation. Web.</a:t>
            </a:r>
          </a:p>
          <a:p>
            <a:r>
              <a:rPr lang="en-US" dirty="0"/>
              <a:t> </a:t>
            </a:r>
          </a:p>
          <a:p>
            <a:r>
              <a:rPr lang="en-US" dirty="0"/>
              <a:t>Morrison, Toni, and Doris Lessing. </a:t>
            </a:r>
            <a:r>
              <a:rPr lang="en-US" i="1" dirty="0" err="1"/>
              <a:t>Recitatif</a:t>
            </a:r>
            <a:r>
              <a:rPr lang="en-US" i="1" dirty="0"/>
              <a:t> Toni Morrison</a:t>
            </a:r>
            <a:r>
              <a:rPr lang="en-US" dirty="0"/>
              <a:t>. Barcelona, </a:t>
            </a:r>
            <a:r>
              <a:rPr lang="en-US" dirty="0" err="1"/>
              <a:t>Difusión</a:t>
            </a:r>
            <a:r>
              <a:rPr lang="en-US" dirty="0"/>
              <a:t>, </a:t>
            </a:r>
          </a:p>
          <a:p>
            <a:r>
              <a:rPr lang="en-US" dirty="0"/>
              <a:t> </a:t>
            </a:r>
            <a:r>
              <a:rPr lang="en-US" dirty="0" smtClean="0"/>
              <a:t>2010</a:t>
            </a:r>
            <a:r>
              <a:rPr lang="en-US" dirty="0"/>
              <a:t>, </a:t>
            </a:r>
            <a:r>
              <a:rPr lang="en-US" dirty="0" err="1"/>
              <a:t>www.eluprogram.com</a:t>
            </a:r>
            <a:r>
              <a:rPr lang="en-US" dirty="0"/>
              <a:t>/</a:t>
            </a:r>
            <a:r>
              <a:rPr lang="en-US" dirty="0" err="1"/>
              <a:t>recitatif.pdf</a:t>
            </a:r>
            <a:r>
              <a:rPr lang="en-US" dirty="0"/>
              <a:t>.</a:t>
            </a:r>
          </a:p>
          <a:p>
            <a:r>
              <a:rPr lang="en-US" dirty="0"/>
              <a:t> </a:t>
            </a:r>
          </a:p>
          <a:p>
            <a:r>
              <a:rPr lang="en-US" dirty="0" err="1"/>
              <a:t>Nilsen</a:t>
            </a:r>
            <a:r>
              <a:rPr lang="en-US" dirty="0"/>
              <a:t>, Aileen P., and Kenneth L. </a:t>
            </a:r>
            <a:r>
              <a:rPr lang="en-US" dirty="0" err="1"/>
              <a:t>Donelson</a:t>
            </a:r>
            <a:r>
              <a:rPr lang="en-US" dirty="0"/>
              <a:t>. "Literature for Today's Young Adults."  	</a:t>
            </a:r>
          </a:p>
          <a:p>
            <a:endParaRPr lang="en-US" dirty="0" smtClean="0"/>
          </a:p>
          <a:p>
            <a:r>
              <a:rPr lang="en-US" dirty="0" smtClean="0"/>
              <a:t>Literature </a:t>
            </a:r>
            <a:r>
              <a:rPr lang="en-US" dirty="0"/>
              <a:t>for Today's Young Adults 8 (</a:t>
            </a:r>
            <a:r>
              <a:rPr lang="en-US" dirty="0" err="1"/>
              <a:t>n.d.</a:t>
            </a:r>
            <a:r>
              <a:rPr lang="en-US" dirty="0"/>
              <a:t>): n. </a:t>
            </a:r>
            <a:r>
              <a:rPr lang="en-US" dirty="0" err="1"/>
              <a:t>pag</a:t>
            </a:r>
            <a:r>
              <a:rPr lang="en-US" dirty="0"/>
              <a:t>. Web.</a:t>
            </a:r>
          </a:p>
          <a:p>
            <a:endParaRPr lang="en-US" dirty="0" smtClean="0"/>
          </a:p>
          <a:p>
            <a:r>
              <a:rPr lang="en-US" dirty="0" smtClean="0"/>
              <a:t>“</a:t>
            </a:r>
            <a:r>
              <a:rPr lang="en-US" dirty="0"/>
              <a:t>Ohio Reading Road Trip | Resources for Teachers.” </a:t>
            </a:r>
            <a:r>
              <a:rPr lang="en-US" i="1" dirty="0"/>
              <a:t>Ohio Reading Road Trip | 	</a:t>
            </a:r>
            <a:endParaRPr lang="en-US" dirty="0"/>
          </a:p>
          <a:p>
            <a:r>
              <a:rPr lang="en-US" i="1" dirty="0"/>
              <a:t>	Resources for Teachers</a:t>
            </a:r>
            <a:r>
              <a:rPr lang="en-US" dirty="0"/>
              <a:t>, </a:t>
            </a:r>
            <a:r>
              <a:rPr lang="en-US" u="sng" dirty="0">
                <a:hlinkClick r:id="rId2"/>
              </a:rPr>
              <a:t>www.orrt.org/teachers/index.asp</a:t>
            </a:r>
            <a:r>
              <a:rPr lang="en-US" dirty="0"/>
              <a:t>.</a:t>
            </a:r>
          </a:p>
          <a:p>
            <a:r>
              <a:rPr lang="en-US" dirty="0"/>
              <a:t> </a:t>
            </a:r>
          </a:p>
          <a:p>
            <a:r>
              <a:rPr lang="en-US" dirty="0"/>
              <a:t>“The Secret Life of Bees,” director. Fox Searchlight Pictures, 2008.</a:t>
            </a:r>
          </a:p>
          <a:p>
            <a:endParaRPr lang="en-US" dirty="0" smtClean="0"/>
          </a:p>
          <a:p>
            <a:r>
              <a:rPr lang="en-US" dirty="0" smtClean="0"/>
              <a:t>Vet</a:t>
            </a:r>
            <a:r>
              <a:rPr lang="en-US" dirty="0"/>
              <a:t>, Josh. “The Secret Life of Bees Unit Plan.” 20 Apr. 2011.</a:t>
            </a:r>
          </a:p>
          <a:p>
            <a:r>
              <a:rPr lang="en-US" dirty="0"/>
              <a:t> </a:t>
            </a:r>
          </a:p>
          <a:p>
            <a:r>
              <a:rPr lang="en-US" dirty="0"/>
              <a:t>Warner, Mary L., and Jonathan H. Lovell. Teaching Writing Grades 7-12 in an Era of  </a:t>
            </a:r>
          </a:p>
          <a:p>
            <a:endParaRPr lang="en-US" dirty="0" smtClean="0"/>
          </a:p>
          <a:p>
            <a:r>
              <a:rPr lang="en-US" dirty="0" smtClean="0"/>
              <a:t>Assessment</a:t>
            </a:r>
            <a:r>
              <a:rPr lang="en-US" dirty="0"/>
              <a:t>. </a:t>
            </a:r>
            <a:r>
              <a:rPr lang="en-US" dirty="0" err="1"/>
              <a:t>N.p</a:t>
            </a:r>
            <a:r>
              <a:rPr lang="en-US" dirty="0"/>
              <a:t>.: Pearson, 2014. Print.</a:t>
            </a:r>
          </a:p>
        </p:txBody>
      </p:sp>
    </p:spTree>
    <p:extLst>
      <p:ext uri="{BB962C8B-B14F-4D97-AF65-F5344CB8AC3E}">
        <p14:creationId xmlns:p14="http://schemas.microsoft.com/office/powerpoint/2010/main" val="4174724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Rationale</a:t>
            </a:r>
            <a:endParaRPr lang="en-US" dirty="0"/>
          </a:p>
        </p:txBody>
      </p:sp>
      <p:sp>
        <p:nvSpPr>
          <p:cNvPr id="3" name="Content Placeholder 2"/>
          <p:cNvSpPr>
            <a:spLocks noGrp="1"/>
          </p:cNvSpPr>
          <p:nvPr>
            <p:ph idx="1"/>
          </p:nvPr>
        </p:nvSpPr>
        <p:spPr/>
        <p:txBody>
          <a:bodyPr/>
          <a:lstStyle/>
          <a:p>
            <a:r>
              <a:rPr lang="en-US" dirty="0"/>
              <a:t>After this Unit of Study my students will be able to utilize text to demonstrate reading comprehension including the ability to foreshadow, make inference to the text with supporting details as they draw their own conclusion and analysis of the test. </a:t>
            </a:r>
            <a:endParaRPr lang="en-US" dirty="0" smtClean="0"/>
          </a:p>
          <a:p>
            <a:endParaRPr lang="en-US" dirty="0"/>
          </a:p>
          <a:p>
            <a:r>
              <a:rPr lang="en-US" dirty="0" smtClean="0"/>
              <a:t>They </a:t>
            </a:r>
            <a:r>
              <a:rPr lang="en-US" dirty="0"/>
              <a:t>will also able to understand deeper meaning to some of the allusion in the text and understand different literary techniques that Morrison in describing the plots, and character progression through conflict in the different scenes. </a:t>
            </a:r>
          </a:p>
        </p:txBody>
      </p:sp>
    </p:spTree>
    <p:extLst>
      <p:ext uri="{BB962C8B-B14F-4D97-AF65-F5344CB8AC3E}">
        <p14:creationId xmlns:p14="http://schemas.microsoft.com/office/powerpoint/2010/main" val="2082551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word “</a:t>
            </a:r>
            <a:r>
              <a:rPr lang="en-US" dirty="0" err="1"/>
              <a:t>recitatif</a:t>
            </a:r>
            <a:r>
              <a:rPr lang="en-US" dirty="0"/>
              <a:t>” refers to passages </a:t>
            </a:r>
            <a:r>
              <a:rPr lang="en-US" dirty="0" smtClean="0"/>
              <a:t>of a </a:t>
            </a:r>
            <a:r>
              <a:rPr lang="en-US" dirty="0"/>
              <a:t>narrative or dialogue of an opera that are sung in </a:t>
            </a:r>
            <a:endParaRPr lang="en-US" dirty="0" smtClean="0"/>
          </a:p>
          <a:p>
            <a:endParaRPr lang="en-US" dirty="0"/>
          </a:p>
          <a:p>
            <a:r>
              <a:rPr lang="en-US" dirty="0"/>
              <a:t>“</a:t>
            </a:r>
            <a:r>
              <a:rPr lang="en-US" dirty="0" err="1"/>
              <a:t>Recitatif</a:t>
            </a:r>
            <a:r>
              <a:rPr lang="en-US" dirty="0"/>
              <a:t>” tells the story of the conflicted friendship between two girls—one black and one white—from the time they meet and bond at age eight while staying at an orphanage through their re-acquaintance as mothers on different sides of economic, political, and racial divides in a recently gentrified town in upstate New York</a:t>
            </a:r>
            <a:r>
              <a:rPr lang="en-US" dirty="0" smtClean="0"/>
              <a:t>. (</a:t>
            </a:r>
            <a:r>
              <a:rPr lang="en-US" dirty="0" err="1" smtClean="0"/>
              <a:t>Enclopedia</a:t>
            </a:r>
            <a:r>
              <a:rPr lang="en-US" dirty="0"/>
              <a:t>)</a:t>
            </a:r>
          </a:p>
          <a:p>
            <a:endParaRPr lang="en-US" dirty="0"/>
          </a:p>
          <a:p>
            <a:r>
              <a:rPr lang="en-US" dirty="0"/>
              <a:t> </a:t>
            </a:r>
          </a:p>
          <a:p>
            <a:endParaRPr lang="en-US" dirty="0"/>
          </a:p>
        </p:txBody>
      </p:sp>
    </p:spTree>
    <p:extLst>
      <p:ext uri="{BB962C8B-B14F-4D97-AF65-F5344CB8AC3E}">
        <p14:creationId xmlns:p14="http://schemas.microsoft.com/office/powerpoint/2010/main" val="2587828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p:txBody>
          <a:bodyPr/>
          <a:lstStyle/>
          <a:p>
            <a:r>
              <a:rPr lang="en-US" dirty="0" smtClean="0"/>
              <a:t>To Realize </a:t>
            </a:r>
            <a:r>
              <a:rPr lang="en-US" dirty="0"/>
              <a:t>their own prejudices </a:t>
            </a:r>
          </a:p>
          <a:p>
            <a:pPr marL="114300" indent="0">
              <a:buNone/>
            </a:pPr>
            <a:r>
              <a:rPr lang="en-US" dirty="0"/>
              <a:t> </a:t>
            </a:r>
          </a:p>
          <a:p>
            <a:r>
              <a:rPr lang="en-US" dirty="0"/>
              <a:t>Stereotyping of the two main characters </a:t>
            </a:r>
          </a:p>
          <a:p>
            <a:pPr marL="114300" indent="0">
              <a:buNone/>
            </a:pPr>
            <a:r>
              <a:rPr lang="en-US" dirty="0"/>
              <a:t> </a:t>
            </a:r>
          </a:p>
          <a:p>
            <a:r>
              <a:rPr lang="en-US" dirty="0"/>
              <a:t>Racism within the text and context of the time period</a:t>
            </a:r>
          </a:p>
          <a:p>
            <a:pPr marL="114300" indent="0">
              <a:buNone/>
            </a:pPr>
            <a:r>
              <a:rPr lang="en-US" dirty="0"/>
              <a:t> </a:t>
            </a:r>
          </a:p>
          <a:p>
            <a:r>
              <a:rPr lang="en-US" dirty="0" smtClean="0"/>
              <a:t>Socioeconomic status</a:t>
            </a:r>
          </a:p>
          <a:p>
            <a:endParaRPr lang="en-US" dirty="0"/>
          </a:p>
          <a:p>
            <a:r>
              <a:rPr lang="en-US" dirty="0" smtClean="0"/>
              <a:t>Binaries within the text</a:t>
            </a:r>
            <a:endParaRPr lang="en-US" dirty="0"/>
          </a:p>
          <a:p>
            <a:endParaRPr lang="en-US" dirty="0"/>
          </a:p>
        </p:txBody>
      </p:sp>
    </p:spTree>
    <p:extLst>
      <p:ext uri="{BB962C8B-B14F-4D97-AF65-F5344CB8AC3E}">
        <p14:creationId xmlns:p14="http://schemas.microsoft.com/office/powerpoint/2010/main" val="1842211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Readers’ Theatre</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text will be split in a series of Acts which be divided into assigned roles. </a:t>
            </a:r>
          </a:p>
          <a:p>
            <a:endParaRPr lang="en-US" dirty="0"/>
          </a:p>
          <a:p>
            <a:r>
              <a:rPr lang="en-US" dirty="0" smtClean="0"/>
              <a:t>Twyla</a:t>
            </a:r>
          </a:p>
          <a:p>
            <a:endParaRPr lang="en-US" dirty="0"/>
          </a:p>
          <a:p>
            <a:r>
              <a:rPr lang="en-US" dirty="0" smtClean="0"/>
              <a:t>Roberta </a:t>
            </a:r>
          </a:p>
          <a:p>
            <a:endParaRPr lang="en-US" dirty="0"/>
          </a:p>
          <a:p>
            <a:r>
              <a:rPr lang="en-US" dirty="0" smtClean="0"/>
              <a:t>Bozo</a:t>
            </a:r>
          </a:p>
          <a:p>
            <a:endParaRPr lang="en-US" dirty="0"/>
          </a:p>
          <a:p>
            <a:r>
              <a:rPr lang="en-US" dirty="0" smtClean="0"/>
              <a:t>Narrator </a:t>
            </a:r>
            <a:endParaRPr lang="en-US" dirty="0"/>
          </a:p>
        </p:txBody>
      </p:sp>
    </p:spTree>
    <p:extLst>
      <p:ext uri="{BB962C8B-B14F-4D97-AF65-F5344CB8AC3E}">
        <p14:creationId xmlns:p14="http://schemas.microsoft.com/office/powerpoint/2010/main" val="1370615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Divide </a:t>
            </a:r>
            <a:r>
              <a:rPr lang="en-US" dirty="0" smtClean="0"/>
              <a:t>and Conquer</a:t>
            </a:r>
            <a:endParaRPr lang="en-US" dirty="0"/>
          </a:p>
        </p:txBody>
      </p:sp>
      <p:sp>
        <p:nvSpPr>
          <p:cNvPr id="3" name="Content Placeholder 2"/>
          <p:cNvSpPr>
            <a:spLocks noGrp="1"/>
          </p:cNvSpPr>
          <p:nvPr>
            <p:ph idx="1"/>
          </p:nvPr>
        </p:nvSpPr>
        <p:spPr/>
        <p:txBody>
          <a:bodyPr/>
          <a:lstStyle/>
          <a:p>
            <a:pPr marL="114300" indent="0">
              <a:buNone/>
            </a:pPr>
            <a:endParaRPr lang="en-US" dirty="0"/>
          </a:p>
          <a:p>
            <a:endParaRPr lang="en-US" dirty="0" smtClean="0"/>
          </a:p>
          <a:p>
            <a:r>
              <a:rPr lang="en-US" dirty="0" smtClean="0"/>
              <a:t>Over </a:t>
            </a:r>
            <a:r>
              <a:rPr lang="en-US" dirty="0" smtClean="0"/>
              <a:t>the course of this one week unit of study we will divide the five major scenes of the text and discuss the significant  of the common Literary elements, devices, and technique of each scene</a:t>
            </a:r>
            <a:r>
              <a:rPr lang="en-US" dirty="0" smtClean="0"/>
              <a:t>.</a:t>
            </a:r>
          </a:p>
          <a:p>
            <a:endParaRPr lang="en-US" dirty="0"/>
          </a:p>
          <a:p>
            <a:endParaRPr lang="en-US" dirty="0" smtClean="0"/>
          </a:p>
          <a:p>
            <a:pPr marL="114300" indent="0">
              <a:buNone/>
            </a:pPr>
            <a:endParaRPr lang="en-US" dirty="0" smtClean="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218891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Activities</a:t>
            </a:r>
            <a:endParaRPr lang="en-US" dirty="0"/>
          </a:p>
        </p:txBody>
      </p:sp>
      <p:sp>
        <p:nvSpPr>
          <p:cNvPr id="3" name="Content Placeholder 2"/>
          <p:cNvSpPr>
            <a:spLocks noGrp="1"/>
          </p:cNvSpPr>
          <p:nvPr>
            <p:ph idx="1"/>
          </p:nvPr>
        </p:nvSpPr>
        <p:spPr/>
        <p:txBody>
          <a:bodyPr/>
          <a:lstStyle/>
          <a:p>
            <a:pPr marL="114300" indent="0">
              <a:buNone/>
            </a:pPr>
            <a:r>
              <a:rPr lang="en-US" dirty="0" smtClean="0"/>
              <a:t>First – Second Act</a:t>
            </a:r>
          </a:p>
          <a:p>
            <a:pPr marL="114300" indent="0">
              <a:buNone/>
            </a:pPr>
            <a:endParaRPr lang="en-US" dirty="0"/>
          </a:p>
          <a:p>
            <a:pPr marL="114300" indent="0">
              <a:buNone/>
            </a:pPr>
            <a:r>
              <a:rPr lang="en-US" dirty="0" smtClean="0"/>
              <a:t>Have class form groups and highlight important themes in the first two scenes.</a:t>
            </a:r>
          </a:p>
          <a:p>
            <a:pPr marL="114300" indent="0">
              <a:buNone/>
            </a:pPr>
            <a:endParaRPr lang="en-US" dirty="0" smtClean="0"/>
          </a:p>
          <a:p>
            <a:pPr marL="114300" indent="0">
              <a:buNone/>
            </a:pPr>
            <a:r>
              <a:rPr lang="en-US" dirty="0" smtClean="0"/>
              <a:t>-Write two </a:t>
            </a:r>
            <a:r>
              <a:rPr lang="en-US" dirty="0"/>
              <a:t>paragraph with direct and indirect descriptions of a friend of family member. </a:t>
            </a:r>
            <a:r>
              <a:rPr lang="en-US" dirty="0" smtClean="0"/>
              <a:t>Juxtaposing like the description in the text.</a:t>
            </a:r>
          </a:p>
          <a:p>
            <a:pPr marL="114300" indent="0">
              <a:buNone/>
            </a:pPr>
            <a:endParaRPr lang="en-US" dirty="0"/>
          </a:p>
          <a:p>
            <a:pPr marL="114300" indent="0">
              <a:buNone/>
            </a:pPr>
            <a:endParaRPr lang="en-US" dirty="0" smtClean="0"/>
          </a:p>
          <a:p>
            <a:pPr marL="114300" indent="0">
              <a:buNone/>
            </a:pPr>
            <a:endParaRPr lang="en-US" dirty="0"/>
          </a:p>
          <a:p>
            <a:pPr marL="114300" indent="0">
              <a:buNone/>
            </a:pPr>
            <a:endParaRPr lang="en-US" dirty="0" smtClean="0"/>
          </a:p>
          <a:p>
            <a:pPr marL="114300" indent="0">
              <a:buNone/>
            </a:pPr>
            <a:endParaRPr lang="en-US" dirty="0"/>
          </a:p>
          <a:p>
            <a:pPr marL="114300" indent="0">
              <a:buNone/>
            </a:pPr>
            <a:endParaRPr lang="en-US" dirty="0" smtClean="0"/>
          </a:p>
          <a:p>
            <a:pPr marL="114300" indent="0">
              <a:buNone/>
            </a:pPr>
            <a:endParaRPr lang="en-US" dirty="0"/>
          </a:p>
          <a:p>
            <a:pPr marL="114300" indent="0">
              <a:buNone/>
            </a:pPr>
            <a:endParaRPr lang="en-US" dirty="0" smtClean="0"/>
          </a:p>
          <a:p>
            <a:pPr marL="114300" indent="0">
              <a:buNone/>
            </a:pPr>
            <a:endParaRPr lang="en-US" dirty="0"/>
          </a:p>
          <a:p>
            <a:pPr marL="114300" indent="0">
              <a:buNone/>
            </a:pPr>
            <a:endParaRPr lang="en-US" dirty="0" smtClean="0"/>
          </a:p>
          <a:p>
            <a:pPr marL="114300" indent="0">
              <a:buNone/>
            </a:pPr>
            <a:endParaRPr lang="en-US" dirty="0"/>
          </a:p>
          <a:p>
            <a:pPr marL="114300" indent="0">
              <a:buNone/>
            </a:pPr>
            <a:endParaRPr lang="en-US" dirty="0" smtClean="0"/>
          </a:p>
          <a:p>
            <a:pPr marL="114300" indent="0">
              <a:buNone/>
            </a:pPr>
            <a:endParaRPr lang="en-US" dirty="0"/>
          </a:p>
          <a:p>
            <a:pPr marL="114300" indent="0">
              <a:buNone/>
            </a:pPr>
            <a:endParaRPr lang="en-US" dirty="0"/>
          </a:p>
          <a:p>
            <a:endParaRPr lang="en-US" dirty="0"/>
          </a:p>
        </p:txBody>
      </p:sp>
    </p:spTree>
    <p:extLst>
      <p:ext uri="{BB962C8B-B14F-4D97-AF65-F5344CB8AC3E}">
        <p14:creationId xmlns:p14="http://schemas.microsoft.com/office/powerpoint/2010/main" val="578023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lstStyle/>
          <a:p>
            <a:r>
              <a:rPr lang="en-US" dirty="0" smtClean="0"/>
              <a:t>Prior to the start of class, ask students to define these terms: integration, segregation, picket, peaceful protest, and racism in their journals.</a:t>
            </a:r>
          </a:p>
          <a:p>
            <a:endParaRPr lang="en-US" dirty="0" smtClean="0"/>
          </a:p>
          <a:p>
            <a:r>
              <a:rPr lang="en-US" dirty="0" smtClean="0"/>
              <a:t>After finishing the 3</a:t>
            </a:r>
            <a:r>
              <a:rPr lang="en-US" baseline="30000" dirty="0" smtClean="0"/>
              <a:t>rd</a:t>
            </a:r>
            <a:r>
              <a:rPr lang="en-US" dirty="0" smtClean="0"/>
              <a:t> and 4</a:t>
            </a:r>
            <a:r>
              <a:rPr lang="en-US" baseline="30000" dirty="0" smtClean="0"/>
              <a:t>th</a:t>
            </a:r>
            <a:r>
              <a:rPr lang="en-US" dirty="0" smtClean="0"/>
              <a:t> Act.</a:t>
            </a:r>
          </a:p>
          <a:p>
            <a:endParaRPr lang="en-US" dirty="0"/>
          </a:p>
          <a:p>
            <a:r>
              <a:rPr lang="en-US" dirty="0" smtClean="0"/>
              <a:t>Discuss social class and the dynamic of power within the text and more specifically the dialogue. </a:t>
            </a:r>
            <a:endParaRPr lang="en-US" dirty="0"/>
          </a:p>
        </p:txBody>
      </p:sp>
    </p:spTree>
    <p:extLst>
      <p:ext uri="{BB962C8B-B14F-4D97-AF65-F5344CB8AC3E}">
        <p14:creationId xmlns:p14="http://schemas.microsoft.com/office/powerpoint/2010/main" val="694064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Wrapping up the week</a:t>
            </a:r>
            <a:endParaRPr lang="en-US" dirty="0"/>
          </a:p>
        </p:txBody>
      </p:sp>
      <p:sp>
        <p:nvSpPr>
          <p:cNvPr id="3" name="Content Placeholder 2"/>
          <p:cNvSpPr>
            <a:spLocks noGrp="1"/>
          </p:cNvSpPr>
          <p:nvPr>
            <p:ph idx="1"/>
          </p:nvPr>
        </p:nvSpPr>
        <p:spPr/>
        <p:txBody>
          <a:bodyPr/>
          <a:lstStyle/>
          <a:p>
            <a:pPr marL="114300" indent="0">
              <a:buNone/>
            </a:pPr>
            <a:endParaRPr lang="en-US" dirty="0" smtClean="0"/>
          </a:p>
          <a:p>
            <a:r>
              <a:rPr lang="en-US" dirty="0" smtClean="0"/>
              <a:t>Finish the 5</a:t>
            </a:r>
            <a:r>
              <a:rPr lang="en-US" baseline="30000" dirty="0" smtClean="0"/>
              <a:t>th</a:t>
            </a:r>
            <a:r>
              <a:rPr lang="en-US" dirty="0" smtClean="0"/>
              <a:t> Act if class hasn’t already.</a:t>
            </a:r>
          </a:p>
          <a:p>
            <a:endParaRPr lang="en-US" dirty="0" smtClean="0"/>
          </a:p>
          <a:p>
            <a:endParaRPr lang="en-US" dirty="0"/>
          </a:p>
        </p:txBody>
      </p:sp>
    </p:spTree>
    <p:extLst>
      <p:ext uri="{BB962C8B-B14F-4D97-AF65-F5344CB8AC3E}">
        <p14:creationId xmlns:p14="http://schemas.microsoft.com/office/powerpoint/2010/main" val="80094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5523</TotalTime>
  <Words>630</Words>
  <Application>Microsoft Macintosh PowerPoint</Application>
  <PresentationFormat>On-screen Show (4:3)</PresentationFormat>
  <Paragraphs>131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Adjacency</vt:lpstr>
      <vt:lpstr>PowerPoint Presentation</vt:lpstr>
      <vt:lpstr>Rationale</vt:lpstr>
      <vt:lpstr>PowerPoint Presentation</vt:lpstr>
      <vt:lpstr>Goals</vt:lpstr>
      <vt:lpstr>Using Readers’ Theatre</vt:lpstr>
      <vt:lpstr>Divide and Conquer</vt:lpstr>
      <vt:lpstr>Writing Activities</vt:lpstr>
      <vt:lpstr>Continued.</vt:lpstr>
      <vt:lpstr>Wrapping up the week</vt:lpstr>
      <vt:lpstr>PowerPoint Presentation</vt:lpstr>
      <vt:lpstr>Assignment For Recitatif</vt:lpstr>
      <vt:lpstr>Main Piece of Literature</vt:lpstr>
      <vt:lpstr>PowerPoint Presentation</vt:lpstr>
      <vt:lpstr>Class Assignment and Essay</vt:lpstr>
      <vt:lpstr>Additionally text </vt:lpstr>
      <vt:lpstr>References</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Anton Nguyen</dc:creator>
  <cp:lastModifiedBy>Anton Nguyen</cp:lastModifiedBy>
  <cp:revision>21</cp:revision>
  <dcterms:created xsi:type="dcterms:W3CDTF">2016-11-26T12:04:25Z</dcterms:created>
  <dcterms:modified xsi:type="dcterms:W3CDTF">2016-12-05T22:00:12Z</dcterms:modified>
</cp:coreProperties>
</file>